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23" r:id="rId3"/>
    <p:sldId id="315" r:id="rId4"/>
    <p:sldId id="308" r:id="rId5"/>
    <p:sldId id="316" r:id="rId6"/>
    <p:sldId id="318" r:id="rId7"/>
    <p:sldId id="319" r:id="rId8"/>
    <p:sldId id="311" r:id="rId9"/>
    <p:sldId id="312" r:id="rId10"/>
    <p:sldId id="313" r:id="rId11"/>
    <p:sldId id="314" r:id="rId12"/>
    <p:sldId id="321" r:id="rId13"/>
    <p:sldId id="320" r:id="rId14"/>
    <p:sldId id="32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26"/>
    <a:srgbClr val="183D6E"/>
    <a:srgbClr val="31518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35C6-5E95-4ADC-9E4D-C9951C1B167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E2B4-5251-4467-A2FC-907B934E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59569"/>
            <a:ext cx="8843211" cy="76199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3968"/>
            <a:ext cx="8839200" cy="621631"/>
          </a:xfrm>
          <a:noFill/>
        </p:spPr>
        <p:txBody>
          <a:bodyPr lIns="91440" tIns="91440">
            <a:normAutofit/>
          </a:bodyPr>
          <a:lstStyle>
            <a:lvl1pPr marL="0" indent="0" algn="l">
              <a:buNone/>
              <a:defRPr sz="2400">
                <a:solidFill>
                  <a:srgbClr val="183D6E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10200"/>
            <a:ext cx="2412759" cy="13396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-27000" y="5947200"/>
            <a:ext cx="6199200" cy="554400"/>
          </a:xfrm>
          <a:custGeom>
            <a:avLst/>
            <a:gdLst>
              <a:gd name="connsiteX0" fmla="*/ 7200 w 6199200"/>
              <a:gd name="connsiteY0" fmla="*/ 0 h 554400"/>
              <a:gd name="connsiteX1" fmla="*/ 6199200 w 6199200"/>
              <a:gd name="connsiteY1" fmla="*/ 0 h 554400"/>
              <a:gd name="connsiteX2" fmla="*/ 5968800 w 6199200"/>
              <a:gd name="connsiteY2" fmla="*/ 554400 h 554400"/>
              <a:gd name="connsiteX3" fmla="*/ 0 w 6199200"/>
              <a:gd name="connsiteY3" fmla="*/ 554400 h 554400"/>
              <a:gd name="connsiteX4" fmla="*/ 7200 w 6199200"/>
              <a:gd name="connsiteY4" fmla="*/ 0 h 5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200" h="554400">
                <a:moveTo>
                  <a:pt x="7200" y="0"/>
                </a:moveTo>
                <a:lnTo>
                  <a:pt x="6199200" y="0"/>
                </a:lnTo>
                <a:lnTo>
                  <a:pt x="5968800" y="554400"/>
                </a:lnTo>
                <a:lnTo>
                  <a:pt x="0" y="554400"/>
                </a:lnTo>
                <a:lnTo>
                  <a:pt x="720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 lIns="182880" tIns="91440"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6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676400" y="2286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83D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192588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1941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cdot.gov/projects/planning/Pages/PrioritizationResources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44" y="3429000"/>
            <a:ext cx="5029200" cy="621631"/>
          </a:xfrm>
        </p:spPr>
        <p:txBody>
          <a:bodyPr>
            <a:noAutofit/>
          </a:bodyPr>
          <a:lstStyle/>
          <a:p>
            <a:r>
              <a:rPr lang="en-US" dirty="0"/>
              <a:t>NCMUG</a:t>
            </a:r>
          </a:p>
          <a:p>
            <a:r>
              <a:rPr lang="en-US" dirty="0"/>
              <a:t>April 17, 2024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P7: Using the NCSTM for Statewide Project Analysis</a:t>
            </a:r>
          </a:p>
        </p:txBody>
      </p:sp>
    </p:spTree>
    <p:extLst>
      <p:ext uri="{BB962C8B-B14F-4D97-AF65-F5344CB8AC3E}">
        <p14:creationId xmlns:p14="http://schemas.microsoft.com/office/powerpoint/2010/main" val="369691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C31DB-7592-0C66-8760-F3B620DC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6C6D-B229-96EA-1728-00BF1884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Project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50E2-ABE4-8F0E-8F1F-C1B803A4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Projects coded using master network and project table</a:t>
            </a:r>
          </a:p>
          <a:p>
            <a:pPr lvl="1"/>
            <a:r>
              <a:rPr lang="en-US" dirty="0"/>
              <a:t>Master network contains all features</a:t>
            </a:r>
          </a:p>
          <a:p>
            <a:pPr lvl="2"/>
            <a:r>
              <a:rPr lang="en-US" dirty="0"/>
              <a:t>Base / E+C / Projects</a:t>
            </a:r>
          </a:p>
          <a:p>
            <a:pPr lvl="1"/>
            <a:r>
              <a:rPr lang="en-US" dirty="0"/>
              <a:t>Project table includes project characteristics</a:t>
            </a:r>
          </a:p>
          <a:p>
            <a:pPr lvl="2"/>
            <a:r>
              <a:rPr lang="en-US" dirty="0"/>
              <a:t>Facility type / Number of lanes / Speeds / Tolls / Etc.</a:t>
            </a:r>
          </a:p>
          <a:p>
            <a:pPr lvl="1"/>
            <a:r>
              <a:rPr lang="en-US" dirty="0"/>
              <a:t>Project table is connected to network via project IDs</a:t>
            </a:r>
          </a:p>
          <a:p>
            <a:r>
              <a:rPr lang="en-US" dirty="0"/>
              <a:t>Brand new projects had to be coded into the network</a:t>
            </a:r>
          </a:p>
          <a:p>
            <a:r>
              <a:rPr lang="en-US" dirty="0"/>
              <a:t>Some older projects had to be altered to meet new limits</a:t>
            </a:r>
          </a:p>
          <a:p>
            <a:r>
              <a:rPr lang="en-US" dirty="0"/>
              <a:t>Some projects ran together as a group</a:t>
            </a:r>
          </a:p>
          <a:p>
            <a:r>
              <a:rPr lang="en-US" dirty="0"/>
              <a:t>A no-build “project” needs to be run to provide comparative outputs</a:t>
            </a:r>
          </a:p>
          <a:p>
            <a:r>
              <a:rPr lang="en-US" dirty="0"/>
              <a:t>Projects ran in tranches of 10 over 3 machines across 2 states</a:t>
            </a:r>
          </a:p>
        </p:txBody>
      </p:sp>
    </p:spTree>
    <p:extLst>
      <p:ext uri="{BB962C8B-B14F-4D97-AF65-F5344CB8AC3E}">
        <p14:creationId xmlns:p14="http://schemas.microsoft.com/office/powerpoint/2010/main" val="118776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4AFC-AFCB-3481-3E3E-F4697C7E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468F-A6D5-8963-1879-D5C97172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Travel Time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24E6-8C26-40CD-EEB4-29072084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NCSTM analyzes trips using the project links</a:t>
            </a:r>
          </a:p>
          <a:p>
            <a:r>
              <a:rPr lang="en-US" dirty="0"/>
              <a:t>Select link is used to trace project trips along the network</a:t>
            </a:r>
          </a:p>
          <a:p>
            <a:pPr lvl="1"/>
            <a:r>
              <a:rPr lang="en-US" dirty="0"/>
              <a:t>Returns the origin and destination TAZs for users of the project</a:t>
            </a:r>
          </a:p>
          <a:p>
            <a:r>
              <a:rPr lang="en-US" dirty="0"/>
              <a:t>Model calculates project VHT from the trip tables and congested skims for project ODs</a:t>
            </a:r>
          </a:p>
          <a:p>
            <a:pPr lvl="1"/>
            <a:r>
              <a:rPr lang="en-US" dirty="0"/>
              <a:t>Base and Future Year</a:t>
            </a:r>
          </a:p>
          <a:p>
            <a:pPr lvl="1"/>
            <a:r>
              <a:rPr lang="en-US" dirty="0"/>
              <a:t>Build and No Build</a:t>
            </a:r>
          </a:p>
          <a:p>
            <a:pPr lvl="1"/>
            <a:r>
              <a:rPr lang="en-US" dirty="0"/>
              <a:t>Auto and Truck</a:t>
            </a:r>
          </a:p>
          <a:p>
            <a:r>
              <a:rPr lang="en-US" dirty="0"/>
              <a:t>Results are written to CSV and placed in spreadsheet</a:t>
            </a:r>
          </a:p>
          <a:p>
            <a:r>
              <a:rPr lang="en-US" dirty="0"/>
              <a:t>Spreadsheet calculates VHT differences and reports as savings</a:t>
            </a:r>
          </a:p>
        </p:txBody>
      </p:sp>
    </p:spTree>
    <p:extLst>
      <p:ext uri="{BB962C8B-B14F-4D97-AF65-F5344CB8AC3E}">
        <p14:creationId xmlns:p14="http://schemas.microsoft.com/office/powerpoint/2010/main" val="14075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07AA-E971-9A38-2897-F6F478CE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A70B-365B-539F-564F-56D5425E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175B-FAA7-E798-B5B2-3B6E9E51507B}"/>
              </a:ext>
            </a:extLst>
          </p:cNvPr>
          <p:cNvSpPr txBox="1"/>
          <p:nvPr/>
        </p:nvSpPr>
        <p:spPr>
          <a:xfrm>
            <a:off x="1238250" y="1041112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UNDER REVIEW – DRAFT – NOT FINAL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1EBE43-D190-B325-246A-C373519E3EDA}"/>
              </a:ext>
            </a:extLst>
          </p:cNvPr>
          <p:cNvGrpSpPr/>
          <p:nvPr/>
        </p:nvGrpSpPr>
        <p:grpSpPr>
          <a:xfrm>
            <a:off x="0" y="1752600"/>
            <a:ext cx="9144000" cy="4684458"/>
            <a:chOff x="0" y="1752600"/>
            <a:chExt cx="9144000" cy="4684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77B064-59B3-69C8-C4AD-E1B3718EF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52600"/>
              <a:ext cx="9144000" cy="46844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360BA-E346-8D21-DE3D-2EB727E4AD52}"/>
                </a:ext>
              </a:extLst>
            </p:cNvPr>
            <p:cNvSpPr/>
            <p:nvPr/>
          </p:nvSpPr>
          <p:spPr>
            <a:xfrm>
              <a:off x="955764" y="2819400"/>
              <a:ext cx="3124200" cy="36176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25156C-4424-FD58-F527-C26158F214A0}"/>
                </a:ext>
              </a:extLst>
            </p:cNvPr>
            <p:cNvSpPr/>
            <p:nvPr/>
          </p:nvSpPr>
          <p:spPr>
            <a:xfrm>
              <a:off x="6531" y="2819400"/>
              <a:ext cx="450669" cy="36176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76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41A13-93BA-1AF4-2193-0924FBCF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B6DB-DE0B-B36D-AAF1-6E0C1EE3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P7 Schedule </a:t>
            </a:r>
            <a:r>
              <a:rPr lang="en-US" sz="1300" dirty="0">
                <a:solidFill>
                  <a:srgbClr val="183D6E"/>
                </a:solidFill>
                <a:hlinkClick r:id="rId2"/>
              </a:rPr>
              <a:t>https://connect.ncdot.gov/projects/planning/Pages/PrioritizationResources.aspx</a:t>
            </a:r>
            <a:r>
              <a:rPr lang="en-US" sz="1300" dirty="0">
                <a:solidFill>
                  <a:srgbClr val="183D6E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BACD-56AD-6ACC-3FAF-317D0DDA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November 2023 - April 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Data review and scoring (to include partner data review)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May 1, 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Deadline for SPOT Office approval of all Local Input Point assignment methodologies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End of May 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Quantitative Scores and Statewide Mobility Programmed Projects Released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June - August 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Regional Impact Local Input Point assignment window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End of September 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Regional Impact Total Scores and Programmed Projects Released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October - December 2024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Division Needs Local Input Point assignment window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b="1" i="0" u="sng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March 2025</a:t>
            </a:r>
            <a:endParaRPr lang="en-US" b="0" i="0" u="sng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Draft 2026-2035 STIP released (final adoption in Fall 2025)</a:t>
            </a:r>
            <a:endParaRPr lang="en-US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2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364E5-9ED1-A996-3A67-8DDDC493D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ADFF-4922-E072-D2FD-A6BC20E4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0D0A-BEA8-92FB-9572-00EEF574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7141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E902-1886-7BD3-62C9-D48D0C8A6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A6DF-7CB4-DD37-7D03-289114DD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Acknowledgements</a:t>
            </a:r>
          </a:p>
        </p:txBody>
      </p:sp>
      <p:pic>
        <p:nvPicPr>
          <p:cNvPr id="7" name="Picture 6" descr="A logo of state of north carolina&#10;&#10;Description automatically generated">
            <a:extLst>
              <a:ext uri="{FF2B5EF4-FFF2-40B4-BE49-F238E27FC236}">
                <a16:creationId xmlns:a16="http://schemas.microsoft.com/office/drawing/2014/main" id="{D624F965-2D3D-D60A-F5BF-86190384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19275"/>
            <a:ext cx="5715000" cy="3219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E9B77-E0C4-658C-D556-A1A22E3FCC8F}"/>
              </a:ext>
            </a:extLst>
          </p:cNvPr>
          <p:cNvSpPr txBox="1"/>
          <p:nvPr/>
        </p:nvSpPr>
        <p:spPr>
          <a:xfrm>
            <a:off x="4648202" y="5147437"/>
            <a:ext cx="4419598" cy="76944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Transportation Planning Division</a:t>
            </a:r>
          </a:p>
          <a:p>
            <a:pPr algn="ctr"/>
            <a:r>
              <a:rPr lang="en-US" sz="2200" b="1" dirty="0">
                <a:solidFill>
                  <a:schemeClr val="tx2"/>
                </a:solidFill>
              </a:rPr>
              <a:t>Model Research and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7E2C9-351A-CC7C-2C10-96C96CFB6DF0}"/>
              </a:ext>
            </a:extLst>
          </p:cNvPr>
          <p:cNvSpPr txBox="1"/>
          <p:nvPr/>
        </p:nvSpPr>
        <p:spPr>
          <a:xfrm>
            <a:off x="76200" y="5316713"/>
            <a:ext cx="4419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Strategic Prioritization Office (SPOT)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987E9-93D2-4B5A-459A-ED05DDA88A20}"/>
              </a:ext>
            </a:extLst>
          </p:cNvPr>
          <p:cNvSpPr/>
          <p:nvPr/>
        </p:nvSpPr>
        <p:spPr>
          <a:xfrm>
            <a:off x="76198" y="5147437"/>
            <a:ext cx="4419600" cy="76944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6F6CD-728A-6C4F-5D76-29045D25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9657-1E9B-4ABB-C4DA-D2627B93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SPOT Prioritization P7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12A0-D171-8960-C5EA-0B9DC798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Prioritization Office (SPOT)</a:t>
            </a:r>
          </a:p>
          <a:p>
            <a:r>
              <a:rPr lang="en-US" dirty="0"/>
              <a:t>Prioritization process inputs to draft STIP</a:t>
            </a:r>
          </a:p>
          <a:p>
            <a:pPr lvl="1"/>
            <a:r>
              <a:rPr lang="en-US" dirty="0"/>
              <a:t>Currently in prioritization 7 (P7)</a:t>
            </a:r>
          </a:p>
          <a:p>
            <a:r>
              <a:rPr lang="en-US" dirty="0"/>
              <a:t>Prioritize by mode</a:t>
            </a:r>
          </a:p>
          <a:p>
            <a:pPr lvl="1"/>
            <a:r>
              <a:rPr lang="en-US" dirty="0"/>
              <a:t>Ferry</a:t>
            </a:r>
          </a:p>
          <a:p>
            <a:pPr lvl="1"/>
            <a:r>
              <a:rPr lang="en-US" dirty="0"/>
              <a:t>Rail</a:t>
            </a:r>
          </a:p>
          <a:p>
            <a:pPr lvl="1"/>
            <a:r>
              <a:rPr lang="en-US" dirty="0"/>
              <a:t>Public Transport</a:t>
            </a:r>
          </a:p>
          <a:p>
            <a:pPr lvl="1"/>
            <a:r>
              <a:rPr lang="en-US" dirty="0"/>
              <a:t>Bike / Ped</a:t>
            </a:r>
          </a:p>
          <a:p>
            <a:pPr lvl="1"/>
            <a:r>
              <a:rPr lang="en-US" dirty="0"/>
              <a:t>Aviation</a:t>
            </a:r>
          </a:p>
          <a:p>
            <a:pPr lvl="1"/>
            <a:r>
              <a:rPr lang="en-US" dirty="0"/>
              <a:t>Highway</a:t>
            </a:r>
          </a:p>
          <a:p>
            <a:pPr lvl="2"/>
            <a:r>
              <a:rPr lang="en-US" dirty="0"/>
              <a:t>Location specific capacity projects (interchange/intersection/etc.)</a:t>
            </a:r>
          </a:p>
          <a:p>
            <a:pPr lvl="2"/>
            <a:r>
              <a:rPr lang="en-US" dirty="0"/>
              <a:t>Corridor-long capacity projects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843A9-B3F6-CE4E-42CB-1128C2D202C2}"/>
              </a:ext>
            </a:extLst>
          </p:cNvPr>
          <p:cNvSpPr/>
          <p:nvPr/>
        </p:nvSpPr>
        <p:spPr>
          <a:xfrm>
            <a:off x="1295400" y="5847806"/>
            <a:ext cx="3962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2E3C5-81B3-7D09-C9E0-4B914FDD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842" y="2540794"/>
            <a:ext cx="5342831" cy="2640806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15F857-9008-E7B2-9A34-9D51431B3AA1}"/>
              </a:ext>
            </a:extLst>
          </p:cNvPr>
          <p:cNvCxnSpPr>
            <a:cxnSpLocks/>
            <a:stCxn id="13" idx="1"/>
            <a:endCxn id="4" idx="3"/>
          </p:cNvCxnSpPr>
          <p:nvPr/>
        </p:nvCxnSpPr>
        <p:spPr>
          <a:xfrm flipH="1">
            <a:off x="5257800" y="6038306"/>
            <a:ext cx="9144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E92A1B-E3CA-5687-7C2B-67F0F751518B}"/>
              </a:ext>
            </a:extLst>
          </p:cNvPr>
          <p:cNvSpPr txBox="1"/>
          <p:nvPr/>
        </p:nvSpPr>
        <p:spPr>
          <a:xfrm>
            <a:off x="6172200" y="5807473"/>
            <a:ext cx="1676400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We are talking about this today.</a:t>
            </a:r>
          </a:p>
        </p:txBody>
      </p:sp>
    </p:spTree>
    <p:extLst>
      <p:ext uri="{BB962C8B-B14F-4D97-AF65-F5344CB8AC3E}">
        <p14:creationId xmlns:p14="http://schemas.microsoft.com/office/powerpoint/2010/main" val="1041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NCSTM Gen 4.5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29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North Carolina Statewide Transportation Model (NCSTM)</a:t>
            </a:r>
          </a:p>
          <a:p>
            <a:r>
              <a:rPr lang="en-US" dirty="0"/>
              <a:t>Current version: Generation 4.5 </a:t>
            </a:r>
          </a:p>
          <a:p>
            <a:pPr lvl="1"/>
            <a:r>
              <a:rPr lang="en-US" dirty="0"/>
              <a:t>Used in P6 and P7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5F09F-CA79-98C6-E7BE-7783EAFC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77" y="2209800"/>
            <a:ext cx="2255696" cy="3657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4B949-E207-E7B2-9568-AC1CA6C6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031" y="2209800"/>
            <a:ext cx="2012414" cy="3657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F6940-F12F-18D0-99BF-75CBA79D6F4C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4256170" cy="41910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9144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2017 Base Year</a:t>
            </a:r>
          </a:p>
          <a:p>
            <a:r>
              <a:rPr lang="en-US" dirty="0"/>
              <a:t>Covers all of NC plus national network for LD trips</a:t>
            </a:r>
          </a:p>
          <a:p>
            <a:r>
              <a:rPr lang="en-US" dirty="0"/>
              <a:t>Transit sheds for mode shift, but no true transit network</a:t>
            </a:r>
          </a:p>
          <a:p>
            <a:r>
              <a:rPr lang="en-US" dirty="0"/>
              <a:t>Truck and passenger trips</a:t>
            </a:r>
          </a:p>
          <a:p>
            <a:r>
              <a:rPr lang="en-US" dirty="0"/>
              <a:t>Time of day model</a:t>
            </a:r>
          </a:p>
        </p:txBody>
      </p:sp>
    </p:spTree>
    <p:extLst>
      <p:ext uri="{BB962C8B-B14F-4D97-AF65-F5344CB8AC3E}">
        <p14:creationId xmlns:p14="http://schemas.microsoft.com/office/powerpoint/2010/main" val="77030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ACBE9-65D5-2084-A159-313C709B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C38F-04F9-5D8F-2D6E-D2C083FA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NCSTM Gen 4.5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EA32-BE0F-824D-4529-3629AEA8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Ten-Year Horizon</a:t>
            </a:r>
          </a:p>
          <a:p>
            <a:pPr lvl="1"/>
            <a:r>
              <a:rPr lang="en-US" dirty="0"/>
              <a:t>Modeling used 2020 and 2030 to represent base and future</a:t>
            </a:r>
          </a:p>
          <a:p>
            <a:r>
              <a:rPr lang="en-US" dirty="0"/>
              <a:t>Matrix Pivoting</a:t>
            </a:r>
          </a:p>
          <a:p>
            <a:r>
              <a:rPr lang="en-US" dirty="0"/>
              <a:t>Fixed Demand</a:t>
            </a:r>
          </a:p>
          <a:p>
            <a:r>
              <a:rPr lang="en-US" dirty="0"/>
              <a:t>Fixed E+C</a:t>
            </a:r>
          </a:p>
          <a:p>
            <a:r>
              <a:rPr lang="en-US" dirty="0"/>
              <a:t>One Project at a Time</a:t>
            </a:r>
          </a:p>
          <a:p>
            <a:r>
              <a:rPr lang="en-US" dirty="0"/>
              <a:t>Travel Time Savings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129A-F632-B058-E599-6A75BC9B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308B-99C1-C2D7-CBB0-7A8AC312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Matrix Pivoting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1D2E-365F-169B-EAF3-48A36E1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285995"/>
          </a:xfrm>
        </p:spPr>
        <p:txBody>
          <a:bodyPr>
            <a:normAutofit/>
          </a:bodyPr>
          <a:lstStyle/>
          <a:p>
            <a:r>
              <a:rPr lang="en-US" dirty="0"/>
              <a:t>NCSTM Gen 4.5 includes matrix pivoting</a:t>
            </a:r>
          </a:p>
          <a:p>
            <a:r>
              <a:rPr lang="en-US" dirty="0"/>
              <a:t>Observed data from LBS sources (pre-COVID)</a:t>
            </a:r>
          </a:p>
          <a:p>
            <a:r>
              <a:rPr lang="en-US" dirty="0"/>
              <a:t>LBS data expanded to observed traffic</a:t>
            </a:r>
          </a:p>
          <a:p>
            <a:r>
              <a:rPr lang="en-US" dirty="0"/>
              <a:t>Matrix Pivoting is an option that applies model growth to observed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13D37-2548-FCB8-64E0-7DA09285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092065"/>
            <a:ext cx="1295400" cy="100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3EEAB-FFB7-CE0D-260B-6801C3EF0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429000"/>
            <a:ext cx="1295400" cy="1003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7F576-F73A-4EC4-7C97-6C654F3B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092065"/>
            <a:ext cx="1295400" cy="10039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E837F-2735-B47F-6F86-1CE2F28C399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29400" y="5594033"/>
            <a:ext cx="914400" cy="0"/>
          </a:xfrm>
          <a:prstGeom prst="line">
            <a:avLst/>
          </a:prstGeom>
          <a:ln w="1270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BA6AFC-2191-6D05-1B76-C61DBB0273FB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5981700" y="4432935"/>
            <a:ext cx="0" cy="65913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F8ABF4-C56D-5582-D1A0-61B5AB525216}"/>
              </a:ext>
            </a:extLst>
          </p:cNvPr>
          <p:cNvCxnSpPr>
            <a:cxnSpLocks/>
            <a:stCxn id="6" idx="0"/>
            <a:endCxn id="13" idx="2"/>
          </p:cNvCxnSpPr>
          <p:nvPr/>
        </p:nvCxnSpPr>
        <p:spPr>
          <a:xfrm flipV="1">
            <a:off x="8191500" y="4432935"/>
            <a:ext cx="0" cy="659130"/>
          </a:xfrm>
          <a:prstGeom prst="straightConnector1">
            <a:avLst/>
          </a:prstGeom>
          <a:ln w="1270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0CD87-BE6A-1EFC-CE2C-DF2243A7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429000"/>
            <a:ext cx="1295400" cy="1003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0D7373-32B0-F81B-1A1E-37B57D8F967B}"/>
              </a:ext>
            </a:extLst>
          </p:cNvPr>
          <p:cNvSpPr txBox="1"/>
          <p:nvPr/>
        </p:nvSpPr>
        <p:spPr>
          <a:xfrm>
            <a:off x="5391150" y="3096586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Model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7A927-6D12-8C66-F4F1-EA7001C88D72}"/>
              </a:ext>
            </a:extLst>
          </p:cNvPr>
          <p:cNvSpPr txBox="1"/>
          <p:nvPr/>
        </p:nvSpPr>
        <p:spPr>
          <a:xfrm>
            <a:off x="5391150" y="6091535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Model 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D4E5A-ABB7-B114-6421-1BC16D3949A1}"/>
              </a:ext>
            </a:extLst>
          </p:cNvPr>
          <p:cNvSpPr txBox="1"/>
          <p:nvPr/>
        </p:nvSpPr>
        <p:spPr>
          <a:xfrm>
            <a:off x="7600950" y="6090047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Observed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90BAD-2FA7-741E-D8AA-FC6C81AC870E}"/>
              </a:ext>
            </a:extLst>
          </p:cNvPr>
          <p:cNvSpPr txBox="1"/>
          <p:nvPr/>
        </p:nvSpPr>
        <p:spPr>
          <a:xfrm>
            <a:off x="7560945" y="3096586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Pivoted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26E5BC-17BA-ABE8-2802-F4FDB1E33DB3}"/>
              </a:ext>
            </a:extLst>
          </p:cNvPr>
          <p:cNvSpPr txBox="1">
            <a:spLocks/>
          </p:cNvSpPr>
          <p:nvPr/>
        </p:nvSpPr>
        <p:spPr>
          <a:xfrm>
            <a:off x="304800" y="3340010"/>
            <a:ext cx="4876798" cy="3187063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9144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Better routing / more stable results</a:t>
            </a:r>
          </a:p>
          <a:p>
            <a:r>
              <a:rPr lang="en-US" dirty="0"/>
              <a:t>Limited sensitivity to land use changes</a:t>
            </a:r>
          </a:p>
          <a:p>
            <a:r>
              <a:rPr lang="en-US" dirty="0"/>
              <a:t>Most suitable to short-term horizons</a:t>
            </a:r>
          </a:p>
          <a:p>
            <a:r>
              <a:rPr lang="en-US" dirty="0"/>
              <a:t>Used in P7 (only 10-year horizon)</a:t>
            </a:r>
          </a:p>
        </p:txBody>
      </p:sp>
    </p:spTree>
    <p:extLst>
      <p:ext uri="{BB962C8B-B14F-4D97-AF65-F5344CB8AC3E}">
        <p14:creationId xmlns:p14="http://schemas.microsoft.com/office/powerpoint/2010/main" val="66983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F2A7D-B7C9-A99D-36E0-F5497E3C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2F51-20C0-53C5-ABD2-AACAF9B2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6869-66E2-383C-90F2-1F6498F6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is generated prior to project runs</a:t>
            </a:r>
          </a:p>
          <a:p>
            <a:r>
              <a:rPr lang="en-US" dirty="0"/>
              <a:t>Full model is run for 2020 and 2030</a:t>
            </a:r>
          </a:p>
          <a:p>
            <a:r>
              <a:rPr lang="en-US" dirty="0"/>
              <a:t>Same E+C is used in both scenarios – no network changes</a:t>
            </a:r>
          </a:p>
          <a:p>
            <a:r>
              <a:rPr lang="en-US" dirty="0"/>
              <a:t>Resulting trip tables are used as inputs:</a:t>
            </a:r>
          </a:p>
          <a:p>
            <a:pPr lvl="1"/>
            <a:r>
              <a:rPr lang="en-US" dirty="0"/>
              <a:t>For all project runs</a:t>
            </a:r>
          </a:p>
          <a:p>
            <a:pPr lvl="1"/>
            <a:r>
              <a:rPr lang="en-US" dirty="0"/>
              <a:t>For 2020 and 2030 model years</a:t>
            </a:r>
          </a:p>
          <a:p>
            <a:r>
              <a:rPr lang="en-US" dirty="0"/>
              <a:t>Project runs are assignment-only</a:t>
            </a:r>
          </a:p>
          <a:p>
            <a:r>
              <a:rPr lang="en-US" dirty="0"/>
              <a:t>Fixed demand ensures that all changes between</a:t>
            </a:r>
          </a:p>
          <a:p>
            <a:pPr lvl="1"/>
            <a:r>
              <a:rPr lang="en-US" dirty="0"/>
              <a:t>Build and no-build are due to the modeled project</a:t>
            </a:r>
          </a:p>
          <a:p>
            <a:pPr lvl="1"/>
            <a:r>
              <a:rPr lang="en-US" dirty="0"/>
              <a:t>2020 and 2030 are due to socioeconomic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419929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369B1-0795-B09F-7608-7F025CE5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B449-63E4-BB0C-9698-BC4BB8F3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83D6E"/>
                </a:solidFill>
              </a:rPr>
              <a:t>Existing + Committed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2DBE-0A5F-753A-3497-6C64379D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= all facilities built today</a:t>
            </a:r>
          </a:p>
          <a:p>
            <a:r>
              <a:rPr lang="en-US" dirty="0"/>
              <a:t>Committed = all STIP projects with funding in Construction or ROW</a:t>
            </a:r>
          </a:p>
          <a:p>
            <a:r>
              <a:rPr lang="en-US" dirty="0"/>
              <a:t>Approximately 46 projects decommitted from P6</a:t>
            </a:r>
          </a:p>
          <a:p>
            <a:r>
              <a:rPr lang="en-US" dirty="0"/>
              <a:t>Some newly committed projects were also included</a:t>
            </a:r>
          </a:p>
          <a:p>
            <a:r>
              <a:rPr lang="en-US" dirty="0"/>
              <a:t>E+C network underwent multiple extensive reviews</a:t>
            </a:r>
          </a:p>
          <a:p>
            <a:r>
              <a:rPr lang="en-US" dirty="0"/>
              <a:t>Similar E+C network in some areas resulted in</a:t>
            </a:r>
          </a:p>
          <a:p>
            <a:pPr lvl="1"/>
            <a:r>
              <a:rPr lang="en-US" dirty="0"/>
              <a:t>Similar travel time savings in P7 compared to P6 in most cases</a:t>
            </a:r>
          </a:p>
          <a:p>
            <a:pPr lvl="1"/>
            <a:r>
              <a:rPr lang="en-US" dirty="0"/>
              <a:t>Significant travel time savings changes in other locations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4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F44E2-7CD4-8EEE-59FF-47C9E9F0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5A41-BE71-322E-1025-F0262BAA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pPr algn="l"/>
            <a:r>
              <a:rPr lang="en-US" dirty="0"/>
              <a:t>P7 Project List</a:t>
            </a:r>
            <a:endParaRPr lang="en-US" dirty="0">
              <a:solidFill>
                <a:srgbClr val="183D6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5C3F-6BFF-D98C-DBE4-C6BC1E9A7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Modeled approximately 400 individual projects</a:t>
            </a:r>
          </a:p>
          <a:p>
            <a:r>
              <a:rPr lang="en-US" dirty="0"/>
              <a:t>Projects include carryovers from P6 and new submittals</a:t>
            </a:r>
          </a:p>
          <a:p>
            <a:r>
              <a:rPr lang="en-US" dirty="0"/>
              <a:t>NCSTM only used for</a:t>
            </a:r>
          </a:p>
          <a:p>
            <a:pPr lvl="1"/>
            <a:r>
              <a:rPr lang="en-US" dirty="0"/>
              <a:t>Statewide Mobility and Regional Impact project categories</a:t>
            </a:r>
          </a:p>
          <a:p>
            <a:pPr lvl="1"/>
            <a:r>
              <a:rPr lang="en-US" dirty="0"/>
              <a:t>Certain specific improvement types</a:t>
            </a:r>
          </a:p>
          <a:p>
            <a:pPr lvl="2"/>
            <a:r>
              <a:rPr lang="en-US" dirty="0"/>
              <a:t>1 – Widen Existing Roadway</a:t>
            </a:r>
          </a:p>
          <a:p>
            <a:pPr lvl="2"/>
            <a:r>
              <a:rPr lang="en-US" dirty="0"/>
              <a:t>2 – Upgrade Arterial to Freeway / Expressway</a:t>
            </a:r>
          </a:p>
          <a:p>
            <a:pPr lvl="2"/>
            <a:r>
              <a:rPr lang="en-US" dirty="0"/>
              <a:t>3 – Upgrade Expressway to Freeway</a:t>
            </a:r>
          </a:p>
          <a:p>
            <a:pPr lvl="2"/>
            <a:r>
              <a:rPr lang="en-US" dirty="0"/>
              <a:t>5 – Construct Roadway on New Location</a:t>
            </a:r>
          </a:p>
          <a:p>
            <a:pPr lvl="2"/>
            <a:r>
              <a:rPr lang="en-US" dirty="0"/>
              <a:t>6 – Widen Existing Roadway and Construct Part on New Location</a:t>
            </a:r>
          </a:p>
          <a:p>
            <a:r>
              <a:rPr lang="en-US" dirty="0"/>
              <a:t>NCSTM cannot capture purely operational improvements</a:t>
            </a:r>
          </a:p>
          <a:p>
            <a:pPr lvl="1"/>
            <a:r>
              <a:rPr lang="en-US" dirty="0"/>
              <a:t>Separate effort undertaken for interchanges / intersections / etc.</a:t>
            </a:r>
          </a:p>
        </p:txBody>
      </p:sp>
    </p:spTree>
    <p:extLst>
      <p:ext uri="{BB962C8B-B14F-4D97-AF65-F5344CB8AC3E}">
        <p14:creationId xmlns:p14="http://schemas.microsoft.com/office/powerpoint/2010/main" val="398640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6_standard.pptx" id="{AAA54887-7849-4400-97E6-8A8A55202518}" vid="{F02D0FF0-FB62-4A58-B51B-1D72A2C2B6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2024-04-17T04:00:00+00:00</Meeting_x0020_Date>
    <Group_x0020_Meeting xmlns="95b28682-a189-41cc-9993-d48032473616">2024 04/17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DC4F47DC-E515-4543-9695-A28767988460}"/>
</file>

<file path=customXml/itemProps2.xml><?xml version="1.0" encoding="utf-8"?>
<ds:datastoreItem xmlns:ds="http://schemas.openxmlformats.org/officeDocument/2006/customXml" ds:itemID="{BEB51590-E300-4229-B567-4627F88CF6E9}"/>
</file>

<file path=customXml/itemProps3.xml><?xml version="1.0" encoding="utf-8"?>
<ds:datastoreItem xmlns:ds="http://schemas.openxmlformats.org/officeDocument/2006/customXml" ds:itemID="{F3A06B07-83AD-40FD-BC47-A89449103366}"/>
</file>

<file path=customXml/itemProps4.xml><?xml version="1.0" encoding="utf-8"?>
<ds:datastoreItem xmlns:ds="http://schemas.openxmlformats.org/officeDocument/2006/customXml" ds:itemID="{6387EF51-91FF-4C99-88C6-0FBDAA1DD073}"/>
</file>

<file path=customXml/itemProps5.xml><?xml version="1.0" encoding="utf-8"?>
<ds:datastoreItem xmlns:ds="http://schemas.openxmlformats.org/officeDocument/2006/customXml" ds:itemID="{A917D68B-1231-4FBF-AA2C-43D452214310}"/>
</file>

<file path=docProps/app.xml><?xml version="1.0" encoding="utf-8"?>
<Properties xmlns="http://schemas.openxmlformats.org/officeDocument/2006/extended-properties" xmlns:vt="http://schemas.openxmlformats.org/officeDocument/2006/docPropsVTypes">
  <Template>WRA Standard</Template>
  <TotalTime>431</TotalTime>
  <Words>762</Words>
  <Application>Microsoft Office PowerPoint</Application>
  <PresentationFormat>On-screen Show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</vt:lpstr>
      <vt:lpstr>helvetica</vt:lpstr>
      <vt:lpstr>Office Theme</vt:lpstr>
      <vt:lpstr>P7: Using the NCSTM for Statewide Project Analysis</vt:lpstr>
      <vt:lpstr>Acknowledgements</vt:lpstr>
      <vt:lpstr>SPOT Prioritization P7</vt:lpstr>
      <vt:lpstr>NCSTM Gen 4.5</vt:lpstr>
      <vt:lpstr>NCSTM Gen 4.5 Methods</vt:lpstr>
      <vt:lpstr>Matrix Pivoting</vt:lpstr>
      <vt:lpstr>Demand</vt:lpstr>
      <vt:lpstr>Existing + Committed</vt:lpstr>
      <vt:lpstr>P7 Project List</vt:lpstr>
      <vt:lpstr>Project Coding</vt:lpstr>
      <vt:lpstr>Travel Time Savings</vt:lpstr>
      <vt:lpstr>Results</vt:lpstr>
      <vt:lpstr>P7 Schedule https://connect.ncdot.gov/projects/planning/Pages/PrioritizationResources.aspx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P7: Using the NCSTM for Statewide Project Analysis</dc:title>
  <dc:creator>Miquel, Roberto</dc:creator>
  <cp:lastModifiedBy>Miquel, Roberto</cp:lastModifiedBy>
  <cp:revision>20</cp:revision>
  <dcterms:created xsi:type="dcterms:W3CDTF">2024-04-11T17:09:40Z</dcterms:created>
  <dcterms:modified xsi:type="dcterms:W3CDTF">2024-04-16T20:29:51Z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21800</vt:r8>
  </property>
</Properties>
</file>